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notesSlides/notesSlide1.xml" Type="http://schemas.openxmlformats.org/officeDocument/2006/relationships/notesSlide"/><Relationship Id="rId21" Target="notesSlides/notesSlide2.xml" Type="http://schemas.openxmlformats.org/officeDocument/2006/relationships/notesSlide"/><Relationship Id="rId22" Target="notesSlides/notesSlide3.xml" Type="http://schemas.openxmlformats.org/officeDocument/2006/relationships/notesSlide"/><Relationship Id="rId23" Target="notesSlides/notesSlide4.xml" Type="http://schemas.openxmlformats.org/officeDocument/2006/relationships/notesSlide"/><Relationship Id="rId24" Target="notesSlides/notesSlide5.xml" Type="http://schemas.openxmlformats.org/officeDocument/2006/relationships/notesSlide"/><Relationship Id="rId25" Target="notesSlides/notesSlide6.xml" Type="http://schemas.openxmlformats.org/officeDocument/2006/relationships/notesSlide"/><Relationship Id="rId26" Target="notesSlides/notesSlide7.xml" Type="http://schemas.openxmlformats.org/officeDocument/2006/relationships/notesSlide"/><Relationship Id="rId27" Target="notesSlides/notesSlide8.xml" Type="http://schemas.openxmlformats.org/officeDocument/2006/relationships/notesSlide"/><Relationship Id="rId28" Target="notesSlides/notesSlide9.xml" Type="http://schemas.openxmlformats.org/officeDocument/2006/relationships/notesSlide"/><Relationship Id="rId29" Target="notesSlides/notesSlide10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1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大家好，欢迎了解我们的智能推荐加密服务。今天，我将向大家展示我们如何通过稳定、高效和安全的核心优势，为您提供卓越的加密体验。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本次介绍将分为五个部分，首先是对我们服务的整体介绍，然后会重点讲解我们的核心技术优势，接着详细介绍我们为不同用户群体设计的三大产品版本，并通过对比帮助您做出最佳选择，最后进行总结。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，让我们了解一下我们的服务定位。我们不仅仅是一个加密工具，更是一个致力于为用户提供稳定、高效、安全体验的服务平台。无论您的需求是基础还是专业，我们都能提供可靠的支持，让您的每一次连接都安心无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的核心优势之一，是全面支持目前主流的GGLUA、RLGG和ELGG三大加密协议。这意味着我们的服务拥有广泛的兼容性和强大的技术基础，能够满足不同用户在不同网络环境下的加密需求，确保高效、稳定和安全的连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为了更好地服务不同类型的用户，我们提供了三大产品版本。无论是追求极致体验的资深玩家，还是需要基础功能的普通用户，亦或是寻求长期稳定服务的企业客户，都能在这里找到最适合自己的选择。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是我们的至尊版。它面向的是对性能和体验有最高要求的用户。我们提供顶级的功能权限、专属的网络优化和极致的连接稳定性，确保您在任何情况下都能获得最流畅、最安全的使用体验，功能全面开放，体验拉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接下来是普通版。我们为广大普通用户设计了这个版本，它简洁、实用且稳定可靠。它能完美满足日常的加密需求，操作简单，上手轻松，让您无需折腾，即可享受稳定的服务。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最后是我们的付费版。这个版本的核心在于“持续”和“保障”。我们承诺为付费用户提供持续的功能更新、及时的专属服务和长期的售后保障，解决您的后顾之忧，让您用得安心、放心。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为了让大家更直观地了解三个版本的区别，我们做了一个对比表。从功能权限、稳定性、更新维护到售后服务，每个版本都有其明确的定位和优势。您可以根据自己的实际需求，轻松选择最适合您的服务版本。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总结一下，我们致力于通过不断的技术创新和细节打磨，为每一位用户提供最稳定、最专业、最放心的加密服务。我们相信，无论您处于哪个阶段，都能在我们这里找到满意的答案。选择我们，就是选择了专业与安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我的介绍到此结束，感谢大家的聆听。我们非常期待能有机会与您合作，为您提供优质的加密服务。谢谢！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notesSlides/notesSlide2.xml" Type="http://schemas.openxmlformats.org/officeDocument/2006/relationships/notesSlide"/><Relationship Id="rId2" Target="../media/image8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0.svg" Type="http://schemas.openxmlformats.org/officeDocument/2006/relationships/image"/><Relationship Id="rId11" Target="../notesSlides/notesSlide3.xml" Type="http://schemas.openxmlformats.org/officeDocument/2006/relationships/notesSlide"/><Relationship Id="rId2" Target="../media/image8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.jpe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Relationship Id="rId5" Target="../media/image23.jpeg" Type="http://schemas.openxmlformats.org/officeDocument/2006/relationships/image"/><Relationship Id="rId6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33.svg" Type="http://schemas.openxmlformats.org/officeDocument/2006/relationships/image"/><Relationship Id="rId11" Target="../notesSlides/notesSlide6.xml" Type="http://schemas.openxmlformats.org/officeDocument/2006/relationships/notesSlide"/><Relationship Id="rId2" Target="../media/image8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39.svg" Type="http://schemas.openxmlformats.org/officeDocument/2006/relationships/image"/><Relationship Id="rId11" Target="../notesSlides/notesSlide7.xml" Type="http://schemas.openxmlformats.org/officeDocument/2006/relationships/notesSlide"/><Relationship Id="rId2" Target="../media/image8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43.svg" Type="http://schemas.openxmlformats.org/officeDocument/2006/relationships/image"/><Relationship Id="rId11" Target="../notesSlides/notesSlide8.xml" Type="http://schemas.openxmlformats.org/officeDocument/2006/relationships/notesSlide"/><Relationship Id="rId2" Target="../media/image8.jpe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.jpeg" Type="http://schemas.openxmlformats.org/officeDocument/2006/relationships/image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1.xml" Type="http://schemas.openxmlformats.org/officeDocument/2006/relationships/notesSlide"/><Relationship Id="rId4" Target="../media/image4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7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413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智能推荐加密服务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34376" flipH="false" flipV="false">
            <a:off x="5461032" y="3359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4FC3F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3556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稳定 · 高效 · 安全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4064000" y="4445000"/>
            <a:ext cx="406400" cy="4064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3632200" y="4889500"/>
            <a:ext cx="127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安全防护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5892800" y="4445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5461000" y="4889500"/>
            <a:ext cx="127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极速响应</a:t>
            </a:r>
            <a:endParaRPr lang="en-US" sz="1100"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7721600" y="4445000"/>
            <a:ext cx="406400" cy="4064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7289800" y="4889500"/>
            <a:ext cx="127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稳定可靠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381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CONTENTS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69" flipH="false" flipV="false">
            <a:off x="762040" y="1390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4FC3F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5588000" y="1651000"/>
            <a:ext cx="5842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5842000" y="18796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350000" y="18034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服务简介</a:t>
            </a: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| 稳定高效的加密服务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588000" y="2603500"/>
            <a:ext cx="5842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5842000" y="2832100"/>
            <a:ext cx="355600" cy="3556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350000" y="27559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</a:t>
            </a: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| 全面支持三大加密协议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5588000" y="3556000"/>
            <a:ext cx="5842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5842000" y="3784600"/>
            <a:ext cx="355600" cy="3556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6350000" y="37084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产品版本</a:t>
            </a: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| 三大版本满足不同需求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5588000" y="4508500"/>
            <a:ext cx="5842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5842000" y="4737100"/>
            <a:ext cx="355600" cy="355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6350000" y="46609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版本对比</a:t>
            </a: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| 清晰选择最适合的服务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5588000" y="5461000"/>
            <a:ext cx="5842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5842000" y="5689600"/>
            <a:ext cx="355600" cy="3556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6350000" y="56134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总结回顾</a:t>
            </a: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| 选择专业与安心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服务简介：稳定高效的加密服务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651000"/>
            <a:ext cx="5080000" cy="4318000"/>
          </a:xfrm>
          <a:prstGeom prst="roundRect">
            <a:avLst>
              <a:gd name="adj" fmla="val 2941"/>
            </a:avLst>
          </a:prstGeom>
          <a:solidFill>
            <a:srgbClr val="0A2A54">
              <a:alpha val="8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79500" y="19685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87500" y="19304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全场景需求适配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79500" y="2349500"/>
            <a:ext cx="444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C8DCF0"/>
                </a:solidFill>
                <a:latin typeface="Noto Sans SC"/>
                <a:ea typeface="Noto Sans SC"/>
                <a:cs typeface="Noto Sans SC"/>
                <a:sym typeface="Noto Sans SC"/>
              </a:rPr>
              <a:t>无论是个人日常隐私保护，还是企业级的专业定制需求，我们都能提供灵活、精准的加密解决方案。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822" flipH="false" flipV="false">
            <a:off x="1079509" y="3168650"/>
            <a:ext cx="4445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FC3F7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79500" y="3365500"/>
            <a:ext cx="406400" cy="4064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587500" y="33274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稳定可靠的安全底线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79500" y="3746500"/>
            <a:ext cx="444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C8DCF0"/>
                </a:solidFill>
                <a:latin typeface="Noto Sans SC"/>
                <a:ea typeface="Noto Sans SC"/>
                <a:cs typeface="Noto Sans SC"/>
                <a:sym typeface="Noto Sans SC"/>
              </a:rPr>
              <a:t>以安全为核心，持续优化底层算法与运行机制，确保服务不卡顿、不异常、不掉线，让您的连接始终在线。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822" flipH="false" flipV="false">
            <a:off x="1079509" y="4565650"/>
            <a:ext cx="4445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FC3F7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79500" y="4762500"/>
            <a:ext cx="406400" cy="4064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587500" y="47244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体验至上，安心无忧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079500" y="5143500"/>
            <a:ext cx="4445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C8DCF0"/>
                </a:solidFill>
                <a:latin typeface="Noto Sans SC"/>
                <a:ea typeface="Noto Sans SC"/>
                <a:cs typeface="Noto Sans SC"/>
                <a:sym typeface="Noto Sans SC"/>
              </a:rPr>
              <a:t>每一次加密都经过多重校验，致力于为您打造一个既高效又安心的服务平台。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096000" y="1651000"/>
            <a:ext cx="5334000" cy="4318000"/>
          </a:xfrm>
          <a:prstGeom prst="roundRect">
            <a:avLst>
              <a:gd name="adj" fmla="val 2941"/>
            </a:avLst>
          </a:prstGeom>
          <a:solidFill>
            <a:srgbClr val="0A2A54">
              <a:alpha val="8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7874000" y="2413000"/>
            <a:ext cx="1778000" cy="1778000"/>
          </a:xfrm>
          <a:prstGeom prst="rect">
            <a:avLst/>
          </a:prstGeom>
          <a:effectLst>
            <a:outerShdw dir="2700000" dist="0" blurRad="254000" algn="tl" rotWithShape="false">
              <a:srgbClr val="4FC3F7">
                <a:alpha val="50000"/>
              </a:srgbClr>
            </a:outerShdw>
          </a:effectLst>
        </p:spPr>
      </p:pic>
      <p:sp>
        <p:nvSpPr>
          <p:cNvPr name="AutoShape 17" id="17"/>
          <p:cNvSpPr/>
          <p:nvPr/>
        </p:nvSpPr>
        <p:spPr>
          <a:xfrm rot="0" flipH="false" flipV="false">
            <a:off x="6096000" y="4318000"/>
            <a:ext cx="533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SECURE · STABLE · EFFICIENT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核心优势：全面支持三大加密协议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778000"/>
            <a:ext cx="3302000" cy="3810000"/>
          </a:xfrm>
          <a:prstGeom prst="roundRect">
            <a:avLst>
              <a:gd name="adj" fmla="val 3846"/>
            </a:avLst>
          </a:prstGeom>
          <a:solidFill>
            <a:srgbClr val="0A2A54">
              <a:alpha val="8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781" r="781" t="0" b="0"/>
          <a:stretch>
            <a:fillRect/>
          </a:stretch>
        </p:blipFill>
        <p:spPr>
          <a:xfrm rot="0" flipH="false" flipV="false">
            <a:off x="1079500" y="2095500"/>
            <a:ext cx="2667000" cy="1524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5" id="5"/>
          <p:cNvSpPr/>
          <p:nvPr/>
        </p:nvSpPr>
        <p:spPr>
          <a:xfrm rot="0" flipH="false" flipV="false">
            <a:off x="889000" y="3746500"/>
            <a:ext cx="304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GGLUA 协议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89000" y="4191000"/>
            <a:ext cx="304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提供高效的数据传输与加密性能，确保信息传递的快速与安全。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810000"/>
          </a:xfrm>
          <a:prstGeom prst="roundRect">
            <a:avLst>
              <a:gd name="adj" fmla="val 3846"/>
            </a:avLst>
          </a:prstGeom>
          <a:solidFill>
            <a:srgbClr val="0A2A54">
              <a:alpha val="8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781" r="781" t="0" b="0"/>
          <a:stretch>
            <a:fillRect/>
          </a:stretch>
        </p:blipFill>
        <p:spPr>
          <a:xfrm rot="0" flipH="false" flipV="false">
            <a:off x="4762500" y="2095500"/>
            <a:ext cx="2667000" cy="1524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9" id="9"/>
          <p:cNvSpPr/>
          <p:nvPr/>
        </p:nvSpPr>
        <p:spPr>
          <a:xfrm rot="0" flipH="false" flipV="false">
            <a:off x="4572000" y="3746500"/>
            <a:ext cx="304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RLGG 协议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572000" y="4191000"/>
            <a:ext cx="304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保障连接的稳定性和穿透能力，即使在复杂网络环境下也能保持畅通。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8128000" y="1778000"/>
            <a:ext cx="3302000" cy="3810000"/>
          </a:xfrm>
          <a:prstGeom prst="roundRect">
            <a:avLst>
              <a:gd name="adj" fmla="val 3846"/>
            </a:avLst>
          </a:prstGeom>
          <a:solidFill>
            <a:srgbClr val="0A2A54">
              <a:alpha val="8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rcRect l="781" r="781" t="0" b="0"/>
          <a:stretch>
            <a:fillRect/>
          </a:stretch>
        </p:blipFill>
        <p:spPr>
          <a:xfrm rot="0" flipH="false" flipV="false">
            <a:off x="8445500" y="2095500"/>
            <a:ext cx="2667000" cy="1524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3" id="13"/>
          <p:cNvSpPr/>
          <p:nvPr/>
        </p:nvSpPr>
        <p:spPr>
          <a:xfrm rot="0" flipH="false" flipV="false">
            <a:off x="8255000" y="3746500"/>
            <a:ext cx="304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ELGG 协议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255000" y="4191000"/>
            <a:ext cx="304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专注于隐私保护和匿名访问体验，为用户构建安全的数字隐私空间。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产品版本：三大版本满足不同需求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3302000" cy="4064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2108200" y="2095500"/>
            <a:ext cx="609600" cy="609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016000" y="2794000"/>
            <a:ext cx="279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至尊版 (Premium)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17188" flipH="false" flipV="false">
            <a:off x="1143016" y="32321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1016000" y="3429000"/>
            <a:ext cx="2794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为追求极致性能与体验的专业用户提供顶级服务，解锁所有高级功能。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445000" y="1778000"/>
            <a:ext cx="3302000" cy="4064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5791200" y="2095500"/>
            <a:ext cx="609600" cy="609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4699000" y="2794000"/>
            <a:ext cx="279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普通版 (Basic)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17188" flipH="false" flipV="false">
            <a:off x="4826016" y="32321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4699000" y="3429000"/>
            <a:ext cx="2794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满足大众用户日常使用的简洁、稳定之选，轻量高效，即开即用。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128000" y="1778000"/>
            <a:ext cx="3302000" cy="4064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9474200" y="2095500"/>
            <a:ext cx="609600" cy="609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8382000" y="2794000"/>
            <a:ext cx="279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付费版 (Professional)</a:t>
            </a:r>
            <a:endParaRPr lang="en-US" sz="1100"/>
          </a:p>
        </p:txBody>
      </p:sp>
      <p:cxnSp>
        <p:nvCxnSpPr>
          <p:cNvPr name="Connector 18" id="18"/>
          <p:cNvCxnSpPr/>
          <p:nvPr/>
        </p:nvCxnSpPr>
        <p:spPr>
          <a:xfrm rot="-17188" flipH="false" flipV="false">
            <a:off x="8509016" y="32321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9" id="19"/>
          <p:cNvSpPr/>
          <p:nvPr/>
        </p:nvSpPr>
        <p:spPr>
          <a:xfrm rot="0" flipH="false" flipV="false">
            <a:off x="8382000" y="3429000"/>
            <a:ext cx="2794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为需要长期稳定服务和专业售后的用户提供持续保障，企业级安全支持。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至尊版：顶级功能，极致体验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9685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524000" y="19304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顶级功能权限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524000" y="23114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解锁全部高级功能，享受无限制的使用体验，功能全面开放。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32385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429000"/>
            <a:ext cx="406400" cy="4064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524000" y="33909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专属网络优化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524000" y="37719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针对至尊用户提供的专属节点线路，确保连接的高速与稳定。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4699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8895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524000" y="48514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极致连接体验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524000" y="52324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保证最低延迟和最高稳定性，满足高性能网络需求。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096000" y="1778000"/>
            <a:ext cx="5080000" cy="4191000"/>
          </a:xfrm>
          <a:prstGeom prst="roundRect">
            <a:avLst>
              <a:gd name="adj" fmla="val 3030"/>
            </a:avLst>
          </a:prstGeom>
          <a:gradFill rotWithShape="true">
            <a:gsLst>
              <a:gs pos="0">
                <a:srgbClr val="4FC3F7">
                  <a:alpha val="15000"/>
                </a:srgbClr>
              </a:gs>
              <a:gs pos="100000">
                <a:srgbClr val="4FC3F7">
                  <a:alpha val="5000"/>
                </a:srgbClr>
              </a:gs>
            </a:gsLst>
            <a:lin ang="5400000"/>
          </a:gra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350000" y="2032000"/>
            <a:ext cx="609600" cy="6096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7112000" y="20955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核心适用人群</a:t>
            </a:r>
            <a:endParaRPr lang="en-US" sz="1100"/>
          </a:p>
        </p:txBody>
      </p:sp>
      <p:cxnSp>
        <p:nvCxnSpPr>
          <p:cNvPr name="Connector 20" id="20"/>
          <p:cNvCxnSpPr/>
          <p:nvPr/>
        </p:nvCxnSpPr>
        <p:spPr>
          <a:xfrm rot="-9549" flipH="false" flipV="false">
            <a:off x="6350009" y="2787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/>
          <p:nvPr/>
        </p:nvSpPr>
        <p:spPr>
          <a:xfrm rot="0" flipH="false" flipV="false">
            <a:off x="6350000" y="3048000"/>
            <a:ext cx="457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203200" marL="203200">
              <a:lnSpc>
                <a:spcPct val="125000"/>
              </a:lnSpc>
              <a:buClr>
                <a:srgbClr val="4FC3F7"/>
              </a:buClr>
              <a:buFont typeface="Wingdings"/>
              <a:buChar char="v"/>
              <a:defRPr/>
            </a:pPr>
            <a:r>
              <a:rPr lang="en-US" b="true" i="false" strike="noStrike" u="none" sz="16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追求极致性能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对网络速度和延迟有极高要求的专业人士。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203200" marL="203200">
              <a:lnSpc>
                <a:spcPct val="125000"/>
              </a:lnSpc>
              <a:buClr>
                <a:srgbClr val="4FC3F7"/>
              </a:buClr>
              <a:buFont typeface="Wingdings"/>
              <a:buChar char="v"/>
            </a:pPr>
            <a:r>
              <a:rPr lang="en-US" b="true" i="false" strike="noStrike" u="none" sz="16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高安全性需求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重视隐私保护，需要企业级加密标准的用户。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203200" marL="203200">
              <a:lnSpc>
                <a:spcPct val="125000"/>
              </a:lnSpc>
              <a:buClr>
                <a:srgbClr val="4FC3F7"/>
              </a:buClr>
              <a:buFont typeface="Wingdings"/>
              <a:buChar char="v"/>
            </a:pPr>
            <a:r>
              <a:rPr lang="en-US" b="true" i="false" strike="noStrike" u="none" sz="16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高自由度探索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需要解锁全部功能，进行深度网络配置的资深玩家。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1428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普通版：简洁实用，稳定可靠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108200"/>
            <a:ext cx="609600" cy="609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778000" y="19685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简洁实用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778000" y="23495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专注于核心加密功能，界面简洁，操作直观，无多余干扰。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32385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568700"/>
            <a:ext cx="609600" cy="6096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778000" y="342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稳定可靠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778000" y="3810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经过大量用户验证，确保日常使用的稳定性，数据安全无忧。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4699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5029200"/>
            <a:ext cx="609600" cy="6096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778000" y="48895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轻松上手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778000" y="52705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无需复杂设置，新手也能快速掌握，即刻享受加密服务。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096000" y="1778000"/>
            <a:ext cx="5080000" cy="4191000"/>
          </a:xfrm>
          <a:prstGeom prst="roundRect">
            <a:avLst>
              <a:gd name="adj" fmla="val 3030"/>
            </a:avLst>
          </a:prstGeom>
          <a:solidFill>
            <a:srgbClr val="0A2A54">
              <a:alpha val="6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350000" y="2032000"/>
            <a:ext cx="812800" cy="8128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6350000" y="2921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适用人群</a:t>
            </a:r>
            <a:endParaRPr lang="en-US" sz="1100"/>
          </a:p>
        </p:txBody>
      </p:sp>
      <p:cxnSp>
        <p:nvCxnSpPr>
          <p:cNvPr name="Connector 20" id="20"/>
          <p:cNvCxnSpPr/>
          <p:nvPr/>
        </p:nvCxnSpPr>
        <p:spPr>
          <a:xfrm rot="-9549" flipH="false" flipV="false">
            <a:off x="6350009" y="3422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/>
          <p:nvPr/>
        </p:nvSpPr>
        <p:spPr>
          <a:xfrm rot="0" flipH="false" flipV="false">
            <a:off x="6350000" y="3683000"/>
            <a:ext cx="4572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C8C8C8"/>
                </a:solidFill>
                <a:latin typeface="Noto Sans SC"/>
                <a:ea typeface="Noto Sans SC"/>
                <a:cs typeface="Noto Sans SC"/>
                <a:sym typeface="Noto Sans SC"/>
              </a:rPr>
              <a:t>追求基础够用、方便快捷的普通个人用户。无论是日常文件加密还是简单的数据保护，普通版都能提供恰到好处的服务。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付费版：持续更新，售后保障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651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032000"/>
            <a:ext cx="508000" cy="5080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714500" y="18415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持续更新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714500" y="22225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功能和协议持续优化升级，紧跟技术发展，保持竞争力。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31115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492500"/>
            <a:ext cx="508000" cy="5080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714500" y="3302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专属服务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714500" y="3683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提供更及时的技术支持通道和问题响应，优先处理您的需求。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4572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953000"/>
            <a:ext cx="508000" cy="5080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714500" y="47625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售后保障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714500" y="51435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提供长期稳定的维护承诺，确保系统长期运行，让投资物有所值。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223000" y="1651000"/>
            <a:ext cx="5080000" cy="4191000"/>
          </a:xfrm>
          <a:prstGeom prst="roundRect">
            <a:avLst>
              <a:gd name="adj" fmla="val 3030"/>
            </a:avLst>
          </a:prstGeom>
          <a:solidFill>
            <a:srgbClr val="0A2A54">
              <a:alpha val="60000"/>
            </a:srgbClr>
          </a:solidFill>
          <a:ln w="12700" cmpd="sng" cap="flat">
            <a:solidFill>
              <a:srgbClr val="4FC3F7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1905000"/>
            <a:ext cx="609600" cy="6096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7239000" y="19685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适用人群画像</a:t>
            </a:r>
            <a:endParaRPr lang="en-US" sz="1100"/>
          </a:p>
        </p:txBody>
      </p:sp>
      <p:cxnSp>
        <p:nvCxnSpPr>
          <p:cNvPr name="Connector 20" id="20"/>
          <p:cNvCxnSpPr/>
          <p:nvPr/>
        </p:nvCxnSpPr>
        <p:spPr>
          <a:xfrm rot="-9549" flipH="false" flipV="false">
            <a:off x="6477009" y="2660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/>
          <p:nvPr/>
        </p:nvSpPr>
        <p:spPr>
          <a:xfrm rot="0" flipH="false" flipV="false">
            <a:off x="6477000" y="2921000"/>
            <a:ext cx="457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203200" marL="203200">
              <a:lnSpc>
                <a:spcPct val="125000"/>
              </a:lnSpc>
              <a:buClr>
                <a:srgbClr val="4FC3F7"/>
              </a:buClr>
              <a:buChar char="•"/>
              <a:defRPr/>
            </a:pPr>
            <a:r>
              <a:rPr lang="en-US" b="true" i="false" strike="noStrike" u="none" sz="16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长期使用者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计划将系统作为核心业务工具，长期投入使用的企业或个人。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203200" marL="203200">
              <a:lnSpc>
                <a:spcPct val="125000"/>
              </a:lnSpc>
              <a:buClr>
                <a:srgbClr val="4FC3F7"/>
              </a:buClr>
              <a:buChar char="•"/>
            </a:pPr>
            <a:r>
              <a:rPr lang="en-US" b="true" i="false" strike="noStrike" u="none" sz="16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追求稳定性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对系统稳定性和可靠性有高要求，无法承担意外故障风险的用户。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203200" marL="203200">
              <a:lnSpc>
                <a:spcPct val="125000"/>
              </a:lnSpc>
              <a:buClr>
                <a:srgbClr val="4FC3F7"/>
              </a:buClr>
              <a:buChar char="•"/>
            </a:pPr>
            <a:r>
              <a:rPr lang="en-US" b="true" i="false" strike="noStrike" u="none" sz="16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需要保障者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希望获得明确的售后服务承诺，解决后顾之忧的专业用户。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版本对比：清晰选择最适合的服务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762000" y="1651000"/>
          <a:ext cx="10414000" cy="406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/>
                <a:gridCol w="2794000"/>
                <a:gridCol w="2794000"/>
                <a:gridCol w="2794000"/>
              </a:tblGrid>
              <a:tr h="6350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4FC3F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特性维度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3F7">
                        <a:alpha val="2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4FC3F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至尊版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3F7">
                        <a:alpha val="2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4FC3F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普通版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3F7">
                        <a:alpha val="2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4FC3F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付费版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3F7">
                        <a:alpha val="20000"/>
                      </a:srgbClr>
                    </a:solidFill>
                  </a:tcPr>
                </a:tc>
              </a:tr>
              <a:tr h="5715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DCDCD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功能权限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顶级，全部开放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基础，核心功能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进阶，持续更新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25400">
                      <a:solidFill>
                        <a:srgbClr val="4FC3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</a:tr>
              <a:tr h="5715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DCDCD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稳定性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超强稳定，专属优化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稳定可靠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稳定可靠，持续优化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</a:tr>
              <a:tr h="5715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DCDCD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更新维护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优先更新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定期更新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持续更新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</a:tr>
              <a:tr h="5715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DCDCD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售后服务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专属支持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基础支持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专属服务，及时响应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</a:tr>
              <a:tr h="5715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DCDCD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适用人群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资深玩家、专业人士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普通个人用户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长期使用者、企业用户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</a:tr>
              <a:tr h="5715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DCDCD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核心优势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极致体验，高性能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简洁实用，方便快捷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持续保障，售后无忧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总结：选择专业与安心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69" flipH="false" flipV="false">
            <a:off x="762040" y="1390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4FC3F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762000" y="2032000"/>
            <a:ext cx="3302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66800" y="2336800"/>
            <a:ext cx="609600" cy="609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066800" y="3048000"/>
            <a:ext cx="2692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极致细节与安全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66800" y="34925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我们坚持打磨每一处细节，不断完善加密体系，只为给您带来更安全、更强大的专业体验。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445000" y="2032000"/>
            <a:ext cx="3302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749800" y="2336800"/>
            <a:ext cx="609600" cy="609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4749800" y="3048000"/>
            <a:ext cx="2692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全阶段贴心服务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4749800" y="34925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无论您是新手入门还是资深玩家，都能在这里找到最适合自己的版本与服务，轻松上手。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128000" y="2032000"/>
            <a:ext cx="3302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5000"/>
            </a:srgbClr>
          </a:solidFill>
          <a:ln w="12700" cmpd="sng" cap="flat">
            <a:solidFill>
              <a:srgbClr val="4FC3F7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432800" y="2336800"/>
            <a:ext cx="609600" cy="6096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8432800" y="3048000"/>
            <a:ext cx="2692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专业承诺与信赖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432800" y="34925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选择我们，就是选择了稳定、专业与放心。我们将持续创新，为您的数字资产保驾护航。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2A5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413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THANK YOU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69" flipH="false" flipV="false">
            <a:off x="5588040" y="3549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4FC3F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3810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4FC3F7"/>
                </a:solidFill>
                <a:latin typeface="Noto Sans SC"/>
                <a:ea typeface="Noto Sans SC"/>
                <a:cs typeface="Noto Sans SC"/>
                <a:sym typeface="Noto Sans SC"/>
              </a:rPr>
              <a:t>期待与您合作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